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6499" r:id="rId2"/>
    <p:sldId id="6500" r:id="rId3"/>
    <p:sldId id="6501" r:id="rId4"/>
    <p:sldId id="6505" r:id="rId5"/>
    <p:sldId id="6502" r:id="rId6"/>
    <p:sldId id="6506" r:id="rId7"/>
    <p:sldId id="6503" r:id="rId8"/>
    <p:sldId id="650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5" autoAdjust="0"/>
    <p:restoredTop sz="93541"/>
  </p:normalViewPr>
  <p:slideViewPr>
    <p:cSldViewPr snapToGrid="0">
      <p:cViewPr varScale="1">
        <p:scale>
          <a:sx n="65" d="100"/>
          <a:sy n="65" d="100"/>
        </p:scale>
        <p:origin x="101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ctr">
            <a:normAutofit/>
          </a:bodyPr>
          <a:lstStyle>
            <a:lvl1pPr algn="ctr"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6942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5257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0093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10/17/24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3063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51866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3F24FB63-7490-49D9-9C28-54130FBC8976}" type="datetimeFigureOut">
              <a:rPr lang="en-US" smtClean="0"/>
              <a:t>10/17/24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24A9797-4AE5-4639-A5EC-D8C612F668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7724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9346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7017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766218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6338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945776" y="5344379"/>
            <a:ext cx="10515600" cy="1325563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11876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9918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1804086"/>
            <a:ext cx="10515600" cy="3344563"/>
          </a:xfrm>
        </p:spPr>
        <p:txBody>
          <a:bodyPr anchor="t">
            <a:normAutofit/>
          </a:bodyPr>
          <a:lstStyle>
            <a:lvl1pPr marL="0" indent="0" algn="ctr">
              <a:buNone/>
              <a:defRPr sz="3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945776" y="534437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sz="2400" dirty="0">
                <a:solidFill>
                  <a:schemeClr val="tx1">
                    <a:lumMod val="65000"/>
                  </a:schemeClr>
                </a:solidFill>
              </a:rPr>
              <a:t>Click to </a:t>
            </a:r>
            <a:r>
              <a:rPr lang="en-US" sz="2400">
                <a:solidFill>
                  <a:schemeClr val="tx1">
                    <a:lumMod val="65000"/>
                  </a:schemeClr>
                </a:solidFill>
              </a:rPr>
              <a:t>edit Reference</a:t>
            </a:r>
            <a:endParaRPr lang="en-US" sz="2400" dirty="0">
              <a:solidFill>
                <a:schemeClr val="tx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63537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</p:spPr>
        <p:txBody>
          <a:bodyPr anchor="b">
            <a:normAutofit/>
          </a:bodyPr>
          <a:lstStyle>
            <a:lvl1pPr>
              <a:defRPr sz="20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>
            <a:normAutofit/>
          </a:bodyPr>
          <a:lstStyle>
            <a:lvl1pPr marL="0" indent="0" algn="ctr">
              <a:buNone/>
              <a:defRPr sz="4000">
                <a:solidFill>
                  <a:srgbClr val="FFFF00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651778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24768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29073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FFFF00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2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1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EG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أمريكا في الخريف: أوراق الخريف المذهلة</a:t>
            </a: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90600" y="1143000"/>
            <a:ext cx="10591800" cy="1786467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r>
              <a:rPr lang="en-US" dirty="0"/>
              <a:t>America in the Fall:</a:t>
            </a:r>
            <a:br>
              <a:rPr lang="en-US" dirty="0"/>
            </a:br>
            <a:r>
              <a:rPr lang="en-US" dirty="0"/>
              <a:t>Spectacular Autumn Foliage</a:t>
            </a:r>
            <a:br>
              <a:rPr lang="ar-EG" dirty="0"/>
            </a:br>
            <a:br>
              <a:rPr lang="ar-EG" dirty="0"/>
            </a:br>
            <a:br>
              <a:rPr lang="ar-EG" dirty="0"/>
            </a:br>
            <a:endParaRPr lang="en-US" dirty="0"/>
          </a:p>
        </p:txBody>
      </p:sp>
      <p:sp>
        <p:nvSpPr>
          <p:cNvPr id="3" name="Title 3"/>
          <p:cNvSpPr txBox="1">
            <a:spLocks/>
          </p:cNvSpPr>
          <p:nvPr/>
        </p:nvSpPr>
        <p:spPr>
          <a:xfrm>
            <a:off x="990600" y="3657600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rgbClr val="FFFF00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1030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7179" y="0"/>
            <a:ext cx="10066939" cy="431321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8538" y="4389415"/>
            <a:ext cx="10515600" cy="1388533"/>
          </a:xfrm>
        </p:spPr>
        <p:txBody>
          <a:bodyPr/>
          <a:lstStyle/>
          <a:p>
            <a:r>
              <a:rPr lang="en-US" dirty="0"/>
              <a:t>In the north-eastern US the colors of the foliage are truly spectacular in Autumn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EAA8677-B645-9F7C-E247-9A0D13FA9952}"/>
              </a:ext>
            </a:extLst>
          </p:cNvPr>
          <p:cNvSpPr txBox="1"/>
          <p:nvPr/>
        </p:nvSpPr>
        <p:spPr>
          <a:xfrm>
            <a:off x="2936827" y="5579165"/>
            <a:ext cx="6858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3600" b="1" dirty="0"/>
              <a:t>في شمال شرق الولايات المتحدة ، تكون ألوان أوراق الشجر مذهلة حقا في الخريف</a:t>
            </a:r>
            <a:endParaRPr 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1125527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17166"/>
          <a:stretch/>
        </p:blipFill>
        <p:spPr>
          <a:xfrm>
            <a:off x="1524000" y="381000"/>
            <a:ext cx="9220200" cy="480182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In the Northeast, near the Canadian Border, the leaves of the maple trees acquire their bright hues.  Remember, the maple leaf is the symbol of Canada</a:t>
            </a:r>
          </a:p>
        </p:txBody>
      </p:sp>
    </p:spTree>
    <p:extLst>
      <p:ext uri="{BB962C8B-B14F-4D97-AF65-F5344CB8AC3E}">
        <p14:creationId xmlns:p14="http://schemas.microsoft.com/office/powerpoint/2010/main" val="3711563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17166"/>
          <a:stretch/>
        </p:blipFill>
        <p:spPr>
          <a:xfrm>
            <a:off x="746993" y="0"/>
            <a:ext cx="10623093" cy="5532437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35427" y="5532437"/>
            <a:ext cx="11246224" cy="1325563"/>
          </a:xfrm>
        </p:spPr>
        <p:txBody>
          <a:bodyPr>
            <a:noAutofit/>
          </a:bodyPr>
          <a:lstStyle/>
          <a:p>
            <a:r>
              <a:rPr lang="ar-EG" sz="2800" dirty="0"/>
              <a:t>في الشمال الشرقي ، بالقرب من الحدود الكندية ، تكتسب أوراق أشجار القيقب ألوانها الزاهية</a:t>
            </a:r>
            <a:br>
              <a:rPr lang="ar-EG" sz="2800" dirty="0"/>
            </a:br>
            <a:r>
              <a:rPr lang="ar-EG" sz="2800" dirty="0"/>
              <a:t> تذكر أن ورقة القيقب هي رمز كندا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669919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8629"/>
          <a:stretch/>
        </p:blipFill>
        <p:spPr>
          <a:xfrm>
            <a:off x="2057400" y="76201"/>
            <a:ext cx="8199645" cy="501831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5334000"/>
            <a:ext cx="11080376" cy="1325563"/>
          </a:xfrm>
        </p:spPr>
        <p:txBody>
          <a:bodyPr>
            <a:noAutofit/>
          </a:bodyPr>
          <a:lstStyle/>
          <a:p>
            <a:r>
              <a:rPr lang="en-US" sz="2800" dirty="0"/>
              <a:t>The foliage is also beautiful in the various national and local parks – Here a view of Heart Lake in Adirondack Park, New York </a:t>
            </a:r>
          </a:p>
        </p:txBody>
      </p:sp>
    </p:spTree>
    <p:extLst>
      <p:ext uri="{BB962C8B-B14F-4D97-AF65-F5344CB8AC3E}">
        <p14:creationId xmlns:p14="http://schemas.microsoft.com/office/powerpoint/2010/main" val="10444031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b="8629"/>
          <a:stretch/>
        </p:blipFill>
        <p:spPr>
          <a:xfrm>
            <a:off x="1351721" y="0"/>
            <a:ext cx="9023005" cy="5522224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09600" y="5334000"/>
            <a:ext cx="11080376" cy="1325563"/>
          </a:xfrm>
        </p:spPr>
        <p:txBody>
          <a:bodyPr>
            <a:noAutofit/>
          </a:bodyPr>
          <a:lstStyle/>
          <a:p>
            <a:r>
              <a:rPr lang="ar-EG" sz="2800" dirty="0"/>
              <a:t>أوراق الشجر جميلة أيضا في مختلف المتنزهات الوطنية والمحلية - هنا منظر لبحيرة القلب في حديقة آديرونداك ، نيويورك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642873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22210" y="0"/>
            <a:ext cx="6869790" cy="68580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04800" y="0"/>
            <a:ext cx="4343400" cy="3429000"/>
          </a:xfrm>
        </p:spPr>
        <p:txBody>
          <a:bodyPr/>
          <a:lstStyle/>
          <a:p>
            <a:r>
              <a:rPr lang="en-US" dirty="0"/>
              <a:t>A walk in the woods with a bit of crispness in the air, is truly  exhilarating…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840C7BB-5E01-52C7-8A32-586DBCBD3632}"/>
              </a:ext>
            </a:extLst>
          </p:cNvPr>
          <p:cNvSpPr txBox="1"/>
          <p:nvPr/>
        </p:nvSpPr>
        <p:spPr>
          <a:xfrm>
            <a:off x="732366" y="3845339"/>
            <a:ext cx="34882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3200" b="1" dirty="0"/>
              <a:t>المشي في الغابة مع القليل من الهواء</a:t>
            </a:r>
            <a:r>
              <a:rPr lang="ar-SA" sz="3200" b="1" dirty="0"/>
              <a:t> المنعش</a:t>
            </a:r>
            <a:r>
              <a:rPr lang="ar-EG" sz="3200" b="1" dirty="0"/>
              <a:t> ، أمر مبهج حقا. . . 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33086549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4572" y="0"/>
            <a:ext cx="10322854" cy="5188226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199" y="5033497"/>
            <a:ext cx="10515600" cy="1439332"/>
          </a:xfrm>
        </p:spPr>
        <p:txBody>
          <a:bodyPr>
            <a:normAutofit/>
          </a:bodyPr>
          <a:lstStyle/>
          <a:p>
            <a:r>
              <a:rPr lang="en-US" sz="3200" dirty="0"/>
              <a:t>Nature’s display of bright colors is breathtaking…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4450500-6589-C9E0-29D6-85816811C0BE}"/>
              </a:ext>
            </a:extLst>
          </p:cNvPr>
          <p:cNvSpPr txBox="1"/>
          <p:nvPr/>
        </p:nvSpPr>
        <p:spPr>
          <a:xfrm>
            <a:off x="2065866" y="5965646"/>
            <a:ext cx="83989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ar-EG" sz="3600" dirty="0"/>
              <a:t>عرض الطبيعة للألوان الزاهية يخطف الأنفاس ...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620321169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CF126D08-264B-469E-BC33-F7418BE0F370}" vid="{8660A268-5024-4202-B933-93AF55F0BCE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195</Words>
  <Application>Microsoft Macintosh PowerPoint</Application>
  <PresentationFormat>Widescreen</PresentationFormat>
  <Paragraphs>12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Theme1</vt:lpstr>
      <vt:lpstr>  America in the Fall: Spectacular Autumn Foliage   </vt:lpstr>
      <vt:lpstr>In the north-eastern US the colors of the foliage are truly spectacular in Autumn</vt:lpstr>
      <vt:lpstr>In the Northeast, near the Canadian Border, the leaves of the maple trees acquire their bright hues.  Remember, the maple leaf is the symbol of Canada</vt:lpstr>
      <vt:lpstr>في الشمال الشرقي ، بالقرب من الحدود الكندية ، تكتسب أوراق أشجار القيقب ألوانها الزاهية  تذكر أن ورقة القيقب هي رمز كندا</vt:lpstr>
      <vt:lpstr>The foliage is also beautiful in the various national and local parks – Here a view of Heart Lake in Adirondack Park, New York </vt:lpstr>
      <vt:lpstr>أوراق الشجر جميلة أيضا في مختلف المتنزهات الوطنية والمحلية - هنا منظر لبحيرة القلب في حديقة آديرونداك ، نيويورك </vt:lpstr>
      <vt:lpstr>A walk in the woods with a bit of crispness in the air, is truly  exhilarating… </vt:lpstr>
      <vt:lpstr>Nature’s display of bright colors is breathtaking…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America in the Fall: Spectacular Autumn Foliage   </dc:title>
  <dc:creator>Sanstefano</dc:creator>
  <cp:lastModifiedBy>ISMAIL SERAGELDIN</cp:lastModifiedBy>
  <cp:revision>2</cp:revision>
  <dcterms:created xsi:type="dcterms:W3CDTF">2024-10-17T07:17:11Z</dcterms:created>
  <dcterms:modified xsi:type="dcterms:W3CDTF">2024-10-17T09:55:23Z</dcterms:modified>
</cp:coreProperties>
</file>